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0" r:id="rId3"/>
    <p:sldId id="257" r:id="rId4"/>
    <p:sldId id="271" r:id="rId5"/>
    <p:sldId id="258" r:id="rId6"/>
    <p:sldId id="264" r:id="rId7"/>
    <p:sldId id="263" r:id="rId8"/>
    <p:sldId id="265" r:id="rId9"/>
    <p:sldId id="270" r:id="rId10"/>
    <p:sldId id="266" r:id="rId11"/>
    <p:sldId id="267" r:id="rId12"/>
    <p:sldId id="268" r:id="rId13"/>
    <p:sldId id="272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B9675-62D5-42D5-8BAA-9E8DC5944840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C9210-F2E0-45F8-80CC-BF598F6C7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C9210-F2E0-45F8-80CC-BF598F6C724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1519E7-1B30-4F0E-B7DA-B97CB2FF5718}" type="datetimeFigureOut">
              <a:rPr lang="ru-RU" smtClean="0"/>
              <a:pPr/>
              <a:t>06.07.2024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7CF918-85C0-45CF-B77B-783DCD8BA2C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+mn-lt"/>
                <a:cs typeface="Adobe Devanagari" pitchFamily="18" charset="0"/>
              </a:rPr>
              <a:t>ПАРАДИГМОЛОГ</a:t>
            </a:r>
            <a:br>
              <a:rPr lang="ru-RU" b="1" dirty="0" smtClean="0">
                <a:latin typeface="+mn-lt"/>
                <a:cs typeface="Adobe Devanagari" pitchFamily="18" charset="0"/>
              </a:rPr>
            </a:br>
            <a:endParaRPr lang="ru-RU" b="1" dirty="0">
              <a:latin typeface="+mn-lt"/>
              <a:cs typeface="Adobe Devanagari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ИНТЕНСИВ ВНУТРЕННЕГО ОБРАЗОВАНИЯ </a:t>
            </a:r>
          </a:p>
          <a:p>
            <a:endParaRPr lang="ru-RU" b="1" dirty="0" smtClean="0"/>
          </a:p>
          <a:p>
            <a:r>
              <a:rPr lang="ru-RU" b="1" dirty="0" smtClean="0"/>
              <a:t>Межрегиональное </a:t>
            </a:r>
            <a:r>
              <a:rPr lang="ru-RU" b="1" dirty="0" err="1" smtClean="0"/>
              <a:t>Парадигмально-Философское</a:t>
            </a:r>
            <a:r>
              <a:rPr lang="ru-RU" b="1" dirty="0" smtClean="0"/>
              <a:t> Общественное Движение </a:t>
            </a:r>
          </a:p>
          <a:p>
            <a:r>
              <a:rPr lang="ru-RU" b="1" dirty="0" smtClean="0"/>
              <a:t>ВЫСШАЯ ШКОЛА СИНТЕЗА </a:t>
            </a:r>
          </a:p>
          <a:p>
            <a:endParaRPr lang="ru-RU" b="1" dirty="0" smtClean="0"/>
          </a:p>
          <a:p>
            <a:r>
              <a:rPr lang="ru-RU" b="1" dirty="0" smtClean="0"/>
              <a:t>2024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+mn-lt"/>
              </a:rPr>
              <a:t>    Если,                      то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Новый Дух в Теле 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С. </a:t>
            </a:r>
            <a:r>
              <a:rPr lang="ru-RU" dirty="0" err="1" smtClean="0">
                <a:solidFill>
                  <a:srgbClr val="FF0000"/>
                </a:solidFill>
              </a:rPr>
              <a:t>Саровский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Новая телесностью 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Н. Цискаридзе</a:t>
            </a:r>
            <a:r>
              <a:rPr lang="ru-RU" dirty="0" smtClean="0"/>
              <a:t>)</a:t>
            </a:r>
          </a:p>
          <a:p>
            <a:r>
              <a:rPr lang="ru-RU" dirty="0" smtClean="0"/>
              <a:t>Методика  Действия по-новому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Будда, Христос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Практикуя по-новому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Физическое Тело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Новые телесные свойства, </a:t>
            </a:r>
            <a:r>
              <a:rPr lang="ru-RU" dirty="0" err="1" smtClean="0"/>
              <a:t>хар-ки</a:t>
            </a:r>
            <a:endParaRPr lang="ru-RU" dirty="0" smtClean="0"/>
          </a:p>
          <a:p>
            <a:r>
              <a:rPr lang="ru-RU" dirty="0" smtClean="0"/>
              <a:t>Новая методика действия</a:t>
            </a:r>
          </a:p>
          <a:p>
            <a:r>
              <a:rPr lang="ru-RU" dirty="0" smtClean="0"/>
              <a:t>Внутренне </a:t>
            </a:r>
            <a:r>
              <a:rPr lang="ru-RU" dirty="0" err="1" smtClean="0"/>
              <a:t>практикование</a:t>
            </a:r>
            <a:r>
              <a:rPr lang="ru-RU" dirty="0" smtClean="0"/>
              <a:t> по-новому</a:t>
            </a:r>
          </a:p>
          <a:p>
            <a:r>
              <a:rPr lang="ru-RU" dirty="0" smtClean="0"/>
              <a:t>Новые результаты, масштабы, перспективы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По итогам:</a:t>
            </a:r>
            <a:endParaRPr lang="ru-RU" sz="40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 внутреннем мире  каждого растет </a:t>
            </a:r>
            <a:r>
              <a:rPr lang="ru-RU" b="1" dirty="0" err="1" smtClean="0">
                <a:solidFill>
                  <a:srgbClr val="0070C0"/>
                </a:solidFill>
              </a:rPr>
              <a:t>Парадигмальность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r>
              <a:rPr lang="ru-RU" b="1" dirty="0" smtClean="0"/>
              <a:t>А это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Зрелость</a:t>
            </a:r>
            <a:r>
              <a:rPr lang="ru-RU" dirty="0" smtClean="0"/>
              <a:t> (</a:t>
            </a:r>
            <a:r>
              <a:rPr lang="ru-RU" dirty="0" err="1" smtClean="0"/>
              <a:t>насыщеность</a:t>
            </a:r>
            <a:r>
              <a:rPr lang="ru-RU" dirty="0" smtClean="0"/>
              <a:t> взаимосвязей)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Предельность</a:t>
            </a:r>
            <a:r>
              <a:rPr lang="ru-RU" dirty="0" smtClean="0"/>
              <a:t> (границы осуществления)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Новизна</a:t>
            </a:r>
            <a:r>
              <a:rPr lang="ru-RU" dirty="0" smtClean="0"/>
              <a:t> (степень несовместимости парадигм)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Глубина преображения </a:t>
            </a:r>
            <a:r>
              <a:rPr lang="ru-RU" dirty="0" smtClean="0"/>
              <a:t>(</a:t>
            </a:r>
            <a:r>
              <a:rPr lang="ru-RU" dirty="0" err="1" smtClean="0"/>
              <a:t>обновлене</a:t>
            </a:r>
            <a:r>
              <a:rPr lang="ru-RU" dirty="0" smtClean="0"/>
              <a:t> </a:t>
            </a:r>
            <a:r>
              <a:rPr lang="ru-RU" dirty="0" err="1" smtClean="0"/>
              <a:t>парадиг.основ</a:t>
            </a:r>
            <a:r>
              <a:rPr lang="ru-RU" dirty="0" smtClean="0"/>
              <a:t>)</a:t>
            </a:r>
          </a:p>
          <a:p>
            <a:r>
              <a:rPr lang="ru-RU" b="1" dirty="0" err="1" smtClean="0">
                <a:solidFill>
                  <a:srgbClr val="0070C0"/>
                </a:solidFill>
              </a:rPr>
              <a:t>Парадигмальный</a:t>
            </a:r>
            <a:r>
              <a:rPr lang="ru-RU" b="1" dirty="0" smtClean="0">
                <a:solidFill>
                  <a:srgbClr val="0070C0"/>
                </a:solidFill>
              </a:rPr>
              <a:t> сдвиг </a:t>
            </a:r>
            <a:r>
              <a:rPr lang="ru-RU" dirty="0" smtClean="0"/>
              <a:t>(</a:t>
            </a:r>
            <a:r>
              <a:rPr lang="ru-RU" sz="2400" dirty="0" smtClean="0"/>
              <a:t>смена, сброс, обнуление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Таким образом, </a:t>
            </a:r>
            <a:endParaRPr lang="ru-RU" sz="40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Глубокое </a:t>
            </a:r>
            <a:r>
              <a:rPr lang="ru-RU" dirty="0" err="1" smtClean="0"/>
              <a:t>парадигмальное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преображение каждого </a:t>
            </a:r>
            <a:r>
              <a:rPr lang="ru-RU" dirty="0" smtClean="0"/>
              <a:t>– закладывает основу </a:t>
            </a:r>
            <a:r>
              <a:rPr lang="ru-RU" b="1" dirty="0" err="1" smtClean="0">
                <a:solidFill>
                  <a:srgbClr val="FF0000"/>
                </a:solidFill>
              </a:rPr>
              <a:t>парадигмального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преображения всех </a:t>
            </a:r>
          </a:p>
          <a:p>
            <a:r>
              <a:rPr lang="ru-RU" dirty="0" smtClean="0"/>
              <a:t>Это </a:t>
            </a:r>
            <a:r>
              <a:rPr lang="ru-RU" smtClean="0"/>
              <a:t>ведет </a:t>
            </a:r>
            <a:r>
              <a:rPr lang="ru-RU" smtClean="0"/>
              <a:t>к </a:t>
            </a:r>
            <a:r>
              <a:rPr lang="ru-RU" dirty="0" err="1" smtClean="0"/>
              <a:t>Парадагмальному</a:t>
            </a:r>
            <a:r>
              <a:rPr lang="ru-RU" dirty="0" smtClean="0"/>
              <a:t> преображению (сдвигу) </a:t>
            </a:r>
            <a:r>
              <a:rPr lang="ru-RU" b="1" dirty="0" smtClean="0">
                <a:solidFill>
                  <a:srgbClr val="FF0000"/>
                </a:solidFill>
              </a:rPr>
              <a:t>всей цивилизации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Человечество</a:t>
            </a:r>
            <a:r>
              <a:rPr lang="ru-RU" dirty="0" smtClean="0"/>
              <a:t> переходит на иные, новые стандарты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+mn-lt"/>
              </a:rPr>
              <a:t>Идеолог 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 smtClean="0"/>
              <a:t>ШАГ 1</a:t>
            </a:r>
            <a:r>
              <a:rPr lang="ru-RU" i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 Духе Ты или не в Духе? В здоровом Духе – здоровое Тело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i="1" dirty="0" smtClean="0"/>
              <a:t> </a:t>
            </a:r>
            <a:endParaRPr lang="ru-RU" dirty="0" smtClean="0"/>
          </a:p>
          <a:p>
            <a:r>
              <a:rPr lang="ru-RU" b="1" i="1" dirty="0" smtClean="0"/>
              <a:t>ШАГ 2</a:t>
            </a:r>
            <a:r>
              <a:rPr lang="ru-RU" i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Не моя Воля, а Твоя, Отец! т.е. не мой Дух, а Твой, Отец!....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  <a:p>
            <a:r>
              <a:rPr lang="ru-RU" b="1" i="1" dirty="0" smtClean="0"/>
              <a:t>ШАГ 3</a:t>
            </a:r>
            <a:r>
              <a:rPr lang="ru-RU" i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Делая Добро – бросай его в воду! Просто так! Служа другим – восходишь сам!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Я </a:t>
            </a:r>
            <a:r>
              <a:rPr lang="ru-RU" i="1" dirty="0" err="1" smtClean="0">
                <a:solidFill>
                  <a:srgbClr val="FF0000"/>
                </a:solidFill>
              </a:rPr>
              <a:t>Есмь</a:t>
            </a:r>
            <a:r>
              <a:rPr lang="ru-RU" i="1" dirty="0" smtClean="0">
                <a:solidFill>
                  <a:srgbClr val="FF0000"/>
                </a:solidFill>
              </a:rPr>
              <a:t> Путь.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Не я иду по Пути, но Путь идет мною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Путь осилит ИДУЩИЙ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  <a:p>
            <a:r>
              <a:rPr lang="ru-RU" b="1" i="1" dirty="0" smtClean="0"/>
              <a:t>ШАГ 4</a:t>
            </a:r>
            <a:endParaRPr lang="ru-RU" dirty="0" smtClean="0"/>
          </a:p>
          <a:p>
            <a:pPr>
              <a:buNone/>
            </a:pPr>
            <a:r>
              <a:rPr lang="ru-RU" i="1" dirty="0" err="1" smtClean="0">
                <a:solidFill>
                  <a:srgbClr val="FF0000"/>
                </a:solidFill>
              </a:rPr>
              <a:t>Опустошись</a:t>
            </a:r>
            <a:r>
              <a:rPr lang="ru-RU" i="1" dirty="0" smtClean="0">
                <a:solidFill>
                  <a:srgbClr val="FF0000"/>
                </a:solidFill>
              </a:rPr>
              <a:t> – Отец – ЗАПОЛНЯЕТ!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Новое идет Новыми Путями!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Новый Путь </a:t>
            </a:r>
            <a:r>
              <a:rPr lang="ru-RU" i="1" dirty="0" err="1" smtClean="0">
                <a:solidFill>
                  <a:srgbClr val="FF0000"/>
                </a:solidFill>
              </a:rPr>
              <a:t>осили</a:t>
            </a:r>
            <a:r>
              <a:rPr lang="ru-RU" i="1" dirty="0" smtClean="0">
                <a:solidFill>
                  <a:srgbClr val="FF0000"/>
                </a:solidFill>
              </a:rPr>
              <a:t> ИДУЩИЙ ПО-НОВОМУ!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Пути Отца – Неисповедимы!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+mn-lt"/>
              </a:rPr>
              <a:t>Команда направления «</a:t>
            </a:r>
            <a:r>
              <a:rPr lang="ru-RU" sz="3600" dirty="0" err="1" smtClean="0">
                <a:latin typeface="+mn-lt"/>
              </a:rPr>
              <a:t>Парадигмолог</a:t>
            </a:r>
            <a:r>
              <a:rPr lang="ru-RU" sz="3600" dirty="0" smtClean="0">
                <a:latin typeface="+mn-lt"/>
              </a:rPr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Петрова Ю.</a:t>
            </a:r>
          </a:p>
          <a:p>
            <a:r>
              <a:rPr lang="ru-RU" dirty="0" smtClean="0"/>
              <a:t>Крамаренко И.</a:t>
            </a:r>
          </a:p>
          <a:p>
            <a:r>
              <a:rPr lang="ru-RU" dirty="0" err="1" smtClean="0"/>
              <a:t>Сечина</a:t>
            </a:r>
            <a:r>
              <a:rPr lang="ru-RU" dirty="0" smtClean="0"/>
              <a:t> К.</a:t>
            </a:r>
          </a:p>
          <a:p>
            <a:r>
              <a:rPr lang="ru-RU" dirty="0" smtClean="0"/>
              <a:t>Крамаренко </a:t>
            </a:r>
            <a:r>
              <a:rPr lang="ru-RU" dirty="0" err="1" smtClean="0"/>
              <a:t>Иг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Исламова</a:t>
            </a:r>
            <a:r>
              <a:rPr lang="ru-RU" dirty="0" smtClean="0"/>
              <a:t> Л.</a:t>
            </a:r>
          </a:p>
          <a:p>
            <a:r>
              <a:rPr lang="ru-RU" dirty="0" smtClean="0"/>
              <a:t>Панова Т.</a:t>
            </a:r>
          </a:p>
          <a:p>
            <a:r>
              <a:rPr lang="ru-RU" dirty="0" smtClean="0"/>
              <a:t>Харьковская Л.</a:t>
            </a:r>
          </a:p>
          <a:p>
            <a:r>
              <a:rPr lang="ru-RU" dirty="0" err="1" smtClean="0"/>
              <a:t>Лукашук</a:t>
            </a:r>
            <a:r>
              <a:rPr lang="ru-RU" dirty="0" smtClean="0"/>
              <a:t> Ю.</a:t>
            </a:r>
          </a:p>
          <a:p>
            <a:r>
              <a:rPr lang="ru-RU" dirty="0" err="1" smtClean="0"/>
              <a:t>Скиндер</a:t>
            </a:r>
            <a:r>
              <a:rPr lang="ru-RU" dirty="0" smtClean="0"/>
              <a:t> Е.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Желоедов</a:t>
            </a:r>
            <a:r>
              <a:rPr lang="ru-RU" dirty="0" smtClean="0"/>
              <a:t> В.  </a:t>
            </a:r>
          </a:p>
          <a:p>
            <a:r>
              <a:rPr lang="ru-RU" dirty="0" err="1" smtClean="0"/>
              <a:t>Ярошинская</a:t>
            </a:r>
            <a:r>
              <a:rPr lang="ru-RU" dirty="0" smtClean="0"/>
              <a:t> И.</a:t>
            </a:r>
          </a:p>
          <a:p>
            <a:r>
              <a:rPr lang="ru-RU" dirty="0" err="1" smtClean="0"/>
              <a:t>Лукащук</a:t>
            </a:r>
            <a:r>
              <a:rPr lang="ru-RU" dirty="0" smtClean="0"/>
              <a:t> И.</a:t>
            </a:r>
          </a:p>
          <a:p>
            <a:r>
              <a:rPr lang="ru-RU" dirty="0" err="1" smtClean="0"/>
              <a:t>Мандзюк</a:t>
            </a:r>
            <a:r>
              <a:rPr lang="ru-RU" dirty="0" smtClean="0"/>
              <a:t> Ю.</a:t>
            </a:r>
          </a:p>
          <a:p>
            <a:r>
              <a:rPr lang="ru-RU" dirty="0" smtClean="0"/>
              <a:t>Бегунова В.</a:t>
            </a:r>
          </a:p>
          <a:p>
            <a:r>
              <a:rPr lang="ru-RU" dirty="0" smtClean="0"/>
              <a:t>Бегунова Т.</a:t>
            </a:r>
          </a:p>
          <a:p>
            <a:r>
              <a:rPr lang="ru-RU" dirty="0" smtClean="0"/>
              <a:t>Черноусова С.</a:t>
            </a:r>
          </a:p>
          <a:p>
            <a:r>
              <a:rPr lang="ru-RU" dirty="0" smtClean="0"/>
              <a:t>Фиалка Е.</a:t>
            </a:r>
          </a:p>
          <a:p>
            <a:r>
              <a:rPr lang="ru-RU" dirty="0" err="1" smtClean="0"/>
              <a:t>Свиренко</a:t>
            </a:r>
            <a:r>
              <a:rPr lang="ru-RU" dirty="0" smtClean="0"/>
              <a:t> О.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alibri" pitchFamily="34" charset="0"/>
                <a:cs typeface="Calibri" pitchFamily="34" charset="0"/>
              </a:rPr>
              <a:t>Парадигма              </a:t>
            </a:r>
            <a:r>
              <a:rPr lang="ru-RU" b="1" dirty="0" err="1" smtClean="0">
                <a:latin typeface="Calibri" pitchFamily="34" charset="0"/>
                <a:cs typeface="Calibri" pitchFamily="34" charset="0"/>
              </a:rPr>
              <a:t>Парадигмолог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Несколько десятков слов-синонимов: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dirty="0" smtClean="0"/>
              <a:t>модель </a:t>
            </a:r>
          </a:p>
          <a:p>
            <a:r>
              <a:rPr lang="ru-RU" dirty="0" smtClean="0"/>
              <a:t>образец </a:t>
            </a:r>
          </a:p>
          <a:p>
            <a:r>
              <a:rPr lang="ru-RU" dirty="0" smtClean="0"/>
              <a:t>пример </a:t>
            </a:r>
          </a:p>
          <a:p>
            <a:r>
              <a:rPr lang="ru-RU" dirty="0" smtClean="0"/>
              <a:t>мораль </a:t>
            </a:r>
          </a:p>
          <a:p>
            <a:r>
              <a:rPr lang="ru-RU" dirty="0" smtClean="0"/>
              <a:t>концептуальная схема  </a:t>
            </a:r>
          </a:p>
          <a:p>
            <a:r>
              <a:rPr lang="ru-RU" dirty="0" smtClean="0"/>
              <a:t>идеал</a:t>
            </a:r>
          </a:p>
          <a:p>
            <a:r>
              <a:rPr lang="ru-RU" dirty="0" smtClean="0"/>
              <a:t>стандарт</a:t>
            </a:r>
          </a:p>
          <a:p>
            <a:r>
              <a:rPr lang="ru-RU" dirty="0" smtClean="0"/>
              <a:t>эталон и другие</a:t>
            </a:r>
          </a:p>
          <a:p>
            <a:endParaRPr lang="ru-RU" dirty="0" smtClean="0"/>
          </a:p>
          <a:p>
            <a:r>
              <a:rPr lang="ru-RU" b="1" dirty="0" smtClean="0"/>
              <a:t>это</a:t>
            </a:r>
            <a:r>
              <a:rPr lang="ru-RU" dirty="0" smtClean="0"/>
              <a:t> </a:t>
            </a:r>
            <a:r>
              <a:rPr lang="ru-RU" b="1" dirty="0" smtClean="0"/>
              <a:t>образец, база, необходимая для дальнейшего развития.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endParaRPr lang="ru-RU" b="1" dirty="0" smtClean="0"/>
          </a:p>
          <a:p>
            <a:r>
              <a:rPr lang="ru-RU" b="1" dirty="0" smtClean="0"/>
              <a:t>«Пара» - Двое</a:t>
            </a:r>
            <a:r>
              <a:rPr lang="ru-RU" dirty="0" smtClean="0"/>
              <a:t> – это Ты и Отец  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«Пара</a:t>
            </a:r>
            <a:r>
              <a:rPr lang="ru-RU" dirty="0" smtClean="0"/>
              <a:t>» – за гранью в</a:t>
            </a:r>
            <a:r>
              <a:rPr lang="ru-RU" i="1" dirty="0" smtClean="0"/>
              <a:t>е</a:t>
            </a:r>
            <a:r>
              <a:rPr lang="ru-RU" dirty="0" smtClean="0"/>
              <a:t>домого,</a:t>
            </a:r>
          </a:p>
          <a:p>
            <a:pPr>
              <a:buNone/>
            </a:pPr>
            <a:r>
              <a:rPr lang="ru-RU" dirty="0" smtClean="0"/>
              <a:t>Возможного</a:t>
            </a:r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b="1" dirty="0" smtClean="0"/>
              <a:t>      </a:t>
            </a:r>
            <a:r>
              <a:rPr lang="ru-RU" b="1" dirty="0" err="1" smtClean="0"/>
              <a:t>Д</a:t>
            </a:r>
            <a:r>
              <a:rPr lang="ru-RU" b="1" i="1" dirty="0" err="1" smtClean="0"/>
              <a:t>и</a:t>
            </a:r>
            <a:r>
              <a:rPr lang="ru-RU" b="1" dirty="0" err="1" smtClean="0"/>
              <a:t>гма</a:t>
            </a:r>
            <a:r>
              <a:rPr lang="ru-RU" b="1" dirty="0" smtClean="0"/>
              <a:t> (символ легиона на щите) и Д</a:t>
            </a:r>
            <a:r>
              <a:rPr lang="ru-RU" b="1" i="1" dirty="0" smtClean="0"/>
              <a:t>о</a:t>
            </a:r>
            <a:r>
              <a:rPr lang="ru-RU" b="1" dirty="0" smtClean="0"/>
              <a:t>гма  (положение Учения)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«Лог» от «Логос</a:t>
            </a:r>
            <a:r>
              <a:rPr lang="ru-RU" dirty="0" smtClean="0"/>
              <a:t>» - знание, учение, постижение взаимосвязей, Космический закон.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Учение о Логосе (</a:t>
            </a:r>
            <a:r>
              <a:rPr lang="ru-RU" b="1" dirty="0" err="1" smtClean="0"/>
              <a:t>Герактит</a:t>
            </a:r>
            <a:r>
              <a:rPr lang="ru-RU" b="1" dirty="0" smtClean="0"/>
              <a:t>)- </a:t>
            </a:r>
            <a:r>
              <a:rPr lang="ru-RU" dirty="0" smtClean="0"/>
              <a:t>объективный Закон Бытия: </a:t>
            </a:r>
            <a:r>
              <a:rPr lang="ru-RU" b="1" dirty="0" smtClean="0"/>
              <a:t>«все течет» и явления переходят друг в друга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Закон меры и порядка, согласно которому происходит </a:t>
            </a:r>
            <a:r>
              <a:rPr lang="ru-RU" b="1" dirty="0" smtClean="0"/>
              <a:t>превращение Огня в Космос и Космоса в Огонь  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Малый мир (микрокосм)</a:t>
            </a:r>
            <a:r>
              <a:rPr lang="ru-RU" dirty="0" smtClean="0"/>
              <a:t> отдельной Души </a:t>
            </a:r>
            <a:r>
              <a:rPr lang="ru-RU" b="1" dirty="0" smtClean="0"/>
              <a:t>идентичен макрокосму всего миропорядка.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b="1" dirty="0" smtClean="0"/>
              <a:t>Поэтому постигать себя — значит углубляться в закон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latin typeface="+mn-lt"/>
              </a:rPr>
              <a:t>Парадигмолог</a:t>
            </a:r>
            <a:r>
              <a:rPr lang="ru-RU" sz="4000" b="1" dirty="0" smtClean="0">
                <a:latin typeface="+mn-lt"/>
              </a:rPr>
              <a:t>  - это</a:t>
            </a:r>
            <a:endParaRPr lang="ru-RU" sz="4000" b="1" dirty="0">
              <a:latin typeface="+mn-l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3600" b="1" dirty="0" smtClean="0"/>
          </a:p>
          <a:p>
            <a:pPr algn="ctr">
              <a:buNone/>
            </a:pPr>
            <a:endParaRPr lang="ru-RU" sz="3600" b="1" dirty="0" smtClean="0"/>
          </a:p>
          <a:p>
            <a:pPr algn="ctr">
              <a:buNone/>
            </a:pPr>
            <a:r>
              <a:rPr lang="ru-RU" sz="3800" b="1" dirty="0" smtClean="0"/>
              <a:t>Идеолог + Стратег + Управленец</a:t>
            </a:r>
            <a:endParaRPr lang="ru-RU" sz="3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+mn-lt"/>
              </a:rPr>
              <a:t>ФОРМУЛА ЭФФЕКТИВНОСТИ: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ХАРАКТЕРИСТИКИ+ ИНСТРУМЕНТЫ + </a:t>
            </a:r>
          </a:p>
          <a:p>
            <a:pPr algn="ctr">
              <a:buNone/>
            </a:pPr>
            <a:r>
              <a:rPr lang="ru-RU" b="1" dirty="0" smtClean="0"/>
              <a:t>МЕТОДЫ + ПРАКТИКИ </a:t>
            </a:r>
          </a:p>
          <a:p>
            <a:pPr algn="ctr">
              <a:buNone/>
            </a:pPr>
            <a:r>
              <a:rPr lang="ru-RU" b="1" dirty="0" smtClean="0"/>
              <a:t>ВНУТРЕННЕГО УСТРЕМЛЕНИЯ = </a:t>
            </a:r>
          </a:p>
          <a:p>
            <a:pPr algn="ctr">
              <a:buNone/>
            </a:pPr>
            <a:r>
              <a:rPr lang="ru-RU" b="1" dirty="0" smtClean="0"/>
              <a:t>РЕЗУЛЬТАТ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+mn-lt"/>
              </a:rPr>
              <a:t>Идеолог </a:t>
            </a:r>
            <a:endParaRPr lang="ru-RU" sz="5400" b="1" dirty="0">
              <a:latin typeface="+mn-lt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Выявляет, «рождает», принимает,  несет, внедряет новые  Идеи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Закладывает новые Идеологии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Продвигая их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2800" i="1" dirty="0" smtClean="0"/>
              <a:t>Вдохновленный </a:t>
            </a:r>
          </a:p>
          <a:p>
            <a:pPr marL="514350" indent="-514350">
              <a:buAutoNum type="arabicPeriod"/>
            </a:pPr>
            <a:r>
              <a:rPr lang="ru-RU" sz="2800" i="1" dirty="0" smtClean="0"/>
              <a:t>Определившийся</a:t>
            </a:r>
          </a:p>
          <a:p>
            <a:pPr marL="514350" indent="-514350">
              <a:buAutoNum type="arabicPeriod"/>
            </a:pPr>
            <a:r>
              <a:rPr lang="ru-RU" i="1" dirty="0" smtClean="0"/>
              <a:t>Устремленный</a:t>
            </a:r>
          </a:p>
          <a:p>
            <a:pPr marL="514350" indent="-514350">
              <a:buAutoNum type="arabicPeriod"/>
            </a:pPr>
            <a:r>
              <a:rPr lang="ru-RU" i="1" dirty="0" smtClean="0"/>
              <a:t>Идейный </a:t>
            </a:r>
          </a:p>
          <a:p>
            <a:pPr marL="514350" indent="-514350">
              <a:buAutoNum type="arabicPeriod"/>
            </a:pPr>
            <a:r>
              <a:rPr lang="ru-RU" i="1" dirty="0" smtClean="0"/>
              <a:t> Действующий </a:t>
            </a:r>
          </a:p>
          <a:p>
            <a:pPr marL="514350" indent="-514350">
              <a:buAutoNum type="arabicPeriod"/>
            </a:pPr>
            <a:r>
              <a:rPr lang="ru-RU" i="1" dirty="0" smtClean="0"/>
              <a:t>Идущий</a:t>
            </a:r>
          </a:p>
          <a:p>
            <a:pPr marL="514350" indent="-514350">
              <a:buAutoNum type="arabicPeriod"/>
            </a:pPr>
            <a:r>
              <a:rPr lang="ru-RU" i="1" dirty="0" smtClean="0"/>
              <a:t>Практикующий </a:t>
            </a:r>
          </a:p>
          <a:p>
            <a:pPr marL="514350" indent="-514350">
              <a:buAutoNum type="arabicPeriod"/>
            </a:pPr>
            <a:r>
              <a:rPr lang="ru-RU" i="1" dirty="0" smtClean="0"/>
              <a:t>Реализующий</a:t>
            </a:r>
          </a:p>
          <a:p>
            <a:pPr marL="514350" indent="-514350">
              <a:buNone/>
            </a:pPr>
            <a:r>
              <a:rPr lang="ru-RU" b="1" i="1" smtClean="0">
                <a:solidFill>
                  <a:srgbClr val="FF0000"/>
                </a:solidFill>
              </a:rPr>
              <a:t>Королев  С.П.  </a:t>
            </a:r>
            <a:r>
              <a:rPr lang="ru-RU" b="1" i="1" dirty="0" smtClean="0">
                <a:solidFill>
                  <a:srgbClr val="FF0000"/>
                </a:solidFill>
              </a:rPr>
              <a:t>(</a:t>
            </a:r>
            <a:r>
              <a:rPr lang="en-US" b="1" i="1" dirty="0" smtClean="0">
                <a:solidFill>
                  <a:srgbClr val="FF0000"/>
                </a:solidFill>
              </a:rPr>
              <a:t>XX</a:t>
            </a:r>
            <a:r>
              <a:rPr lang="ru-RU" b="1" i="1" dirty="0" smtClean="0">
                <a:solidFill>
                  <a:srgbClr val="FF0000"/>
                </a:solidFill>
              </a:rPr>
              <a:t>в.)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+mn-lt"/>
              </a:rPr>
              <a:t>Стратег 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Провидит</a:t>
            </a:r>
          </a:p>
          <a:p>
            <a:r>
              <a:rPr lang="ru-RU" dirty="0" smtClean="0"/>
              <a:t>Прозревает</a:t>
            </a:r>
          </a:p>
          <a:p>
            <a:r>
              <a:rPr lang="ru-RU" dirty="0" smtClean="0"/>
              <a:t>Прогнозирует</a:t>
            </a:r>
          </a:p>
          <a:p>
            <a:r>
              <a:rPr lang="ru-RU" dirty="0" smtClean="0"/>
              <a:t>Складывает План синтеза и действует им</a:t>
            </a:r>
          </a:p>
          <a:p>
            <a:r>
              <a:rPr lang="ru-RU" dirty="0" err="1" smtClean="0"/>
              <a:t>Стратегует</a:t>
            </a:r>
            <a:endParaRPr lang="ru-RU" dirty="0" smtClean="0"/>
          </a:p>
          <a:p>
            <a:r>
              <a:rPr lang="ru-RU" dirty="0" err="1" smtClean="0"/>
              <a:t>Пробужденно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Кн. Владимир  (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ru-RU" b="1" dirty="0" smtClean="0">
                <a:solidFill>
                  <a:srgbClr val="FF0000"/>
                </a:solidFill>
              </a:rPr>
              <a:t>в.)</a:t>
            </a:r>
          </a:p>
          <a:p>
            <a:pPr>
              <a:buNone/>
            </a:pPr>
            <a:r>
              <a:rPr lang="ru-RU" b="1" dirty="0" err="1" smtClean="0">
                <a:solidFill>
                  <a:srgbClr val="FF0000"/>
                </a:solidFill>
              </a:rPr>
              <a:t>Джефф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Безос</a:t>
            </a:r>
            <a:r>
              <a:rPr lang="ru-RU" b="1" dirty="0" smtClean="0">
                <a:solidFill>
                  <a:srgbClr val="FF0000"/>
                </a:solidFill>
              </a:rPr>
              <a:t> (</a:t>
            </a:r>
            <a:r>
              <a:rPr lang="en-US" b="1" dirty="0" smtClean="0">
                <a:solidFill>
                  <a:srgbClr val="FF0000"/>
                </a:solidFill>
              </a:rPr>
              <a:t>X </a:t>
            </a:r>
            <a:r>
              <a:rPr lang="en-US" b="1" dirty="0" err="1" smtClean="0">
                <a:solidFill>
                  <a:srgbClr val="FF0000"/>
                </a:solidFill>
              </a:rPr>
              <a:t>X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в.)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Видит Духом! </a:t>
            </a:r>
          </a:p>
          <a:p>
            <a:r>
              <a:rPr lang="ru-RU" b="1" dirty="0" smtClean="0"/>
              <a:t>Видит перспективы развития того Дела, которым горит! </a:t>
            </a:r>
          </a:p>
          <a:p>
            <a:r>
              <a:rPr lang="ru-RU" b="1" dirty="0" err="1" smtClean="0"/>
              <a:t>Формируеть</a:t>
            </a:r>
            <a:r>
              <a:rPr lang="ru-RU" b="1" dirty="0" smtClean="0"/>
              <a:t> Образы перспектив и Планы синтеза. </a:t>
            </a:r>
          </a:p>
          <a:p>
            <a:r>
              <a:rPr lang="ru-RU" b="1" dirty="0" smtClean="0"/>
              <a:t>Строит Планы Синтеза, Жизни, действует ими. Есть ли у Вас План? А Что это такое?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/>
              <a:t>Управленец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Организует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Ведет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Направляет через </a:t>
            </a:r>
          </a:p>
          <a:p>
            <a:pPr>
              <a:buNone/>
            </a:pPr>
            <a:r>
              <a:rPr lang="ru-RU" dirty="0" smtClean="0"/>
              <a:t>внутреннюю </a:t>
            </a:r>
            <a:r>
              <a:rPr lang="ru-RU" dirty="0" err="1" smtClean="0"/>
              <a:t>эмпатию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Системит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Сверхпассионарный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ru-RU" b="1" dirty="0" smtClean="0"/>
          </a:p>
          <a:p>
            <a:r>
              <a:rPr lang="ru-RU" b="1" dirty="0" smtClean="0"/>
              <a:t>Руководит, </a:t>
            </a:r>
          </a:p>
          <a:p>
            <a:r>
              <a:rPr lang="ru-RU" b="1" dirty="0" smtClean="0"/>
              <a:t>внедряя перспективы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С.Джобс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+mn-lt"/>
              </a:rPr>
              <a:t>Парадигмолог</a:t>
            </a:r>
            <a:r>
              <a:rPr lang="ru-RU" b="1" dirty="0" smtClean="0">
                <a:latin typeface="+mn-lt"/>
              </a:rPr>
              <a:t>: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Отцовски-планово</a:t>
            </a:r>
            <a:r>
              <a:rPr lang="ru-RU" dirty="0" smtClean="0"/>
              <a:t> концептуально действует</a:t>
            </a:r>
          </a:p>
          <a:p>
            <a:r>
              <a:rPr lang="ru-RU" dirty="0" smtClean="0"/>
              <a:t>Входит в Дух</a:t>
            </a:r>
          </a:p>
          <a:p>
            <a:r>
              <a:rPr lang="ru-RU" dirty="0" smtClean="0"/>
              <a:t>Читает Дух, Духом</a:t>
            </a:r>
          </a:p>
          <a:p>
            <a:r>
              <a:rPr lang="ru-RU" dirty="0" smtClean="0"/>
              <a:t>Видит Духом</a:t>
            </a:r>
          </a:p>
          <a:p>
            <a:r>
              <a:rPr lang="ru-RU" dirty="0" smtClean="0"/>
              <a:t>Расшифровывает Идеи</a:t>
            </a:r>
          </a:p>
          <a:p>
            <a:r>
              <a:rPr lang="ru-RU" dirty="0" smtClean="0"/>
              <a:t>Целями – выстраивает Путь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Формирует перспективы</a:t>
            </a:r>
          </a:p>
          <a:p>
            <a:r>
              <a:rPr lang="ru-RU" dirty="0" smtClean="0"/>
              <a:t>Меняет  масштабы</a:t>
            </a:r>
          </a:p>
          <a:p>
            <a:r>
              <a:rPr lang="ru-RU" dirty="0" err="1" smtClean="0"/>
              <a:t>Стратегует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Христос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5400" b="1" dirty="0" smtClean="0">
                <a:latin typeface="+mn-lt"/>
                <a:ea typeface="Calibri" pitchFamily="34" charset="0"/>
                <a:cs typeface="Times New Roman" pitchFamily="18" charset="0"/>
              </a:rPr>
              <a:t>ПАРАДИГМОЛОГ - это 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Расширение, обновление, формирование 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нового Духа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sz="2800" b="1" i="1" dirty="0" smtClean="0">
                <a:solidFill>
                  <a:srgbClr val="FF0000"/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здоровом Духе здоровое Тело</a:t>
            </a:r>
            <a:r>
              <a:rPr lang="ru-RU" sz="2800" i="1" dirty="0" smtClean="0">
                <a:solidFill>
                  <a:srgbClr val="FF0000"/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Выравнивание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Свободы Воли и Свободы Духа. 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Духе ты или не в Духе?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духе </a:t>
            </a:r>
            <a:r>
              <a:rPr lang="ru-RU" sz="2800" i="1" dirty="0" smtClean="0">
                <a:solidFill>
                  <a:srgbClr val="FF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Ты вдохновлен, если нет </a:t>
            </a:r>
            <a:r>
              <a:rPr lang="ru-RU" sz="2800" i="1" dirty="0" smtClean="0">
                <a:solidFill>
                  <a:srgbClr val="FF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Дух испустил! Не моя Воля, а Твоя, Отец!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Преодоление состояние </a:t>
            </a:r>
            <a:r>
              <a:rPr lang="ru-RU" sz="2800" b="1" u="sng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аристократизма и благородства кровей</a:t>
            </a:r>
            <a:r>
              <a:rPr lang="ru-RU" sz="2800" u="sng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8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через реализации внутренних подготовок и компетенций. 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Пример: Христос и Будда были просты. Будьте просты и Вы войдете! И последние станут первыми </a:t>
            </a:r>
            <a:r>
              <a:rPr lang="ru-RU" sz="2800" i="1" dirty="0" smtClean="0">
                <a:solidFill>
                  <a:srgbClr val="FF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отсюда </a:t>
            </a:r>
            <a:r>
              <a:rPr lang="ru-RU" sz="2800" i="1" dirty="0" smtClean="0">
                <a:solidFill>
                  <a:srgbClr val="FF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Первый среди Равных! 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Действия, действия, действия</a:t>
            </a:r>
            <a:r>
              <a:rPr lang="ru-RU" sz="2800" dirty="0" smtClean="0"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устанавливает 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разнообразие практик. 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Эйнштейн: глупо ждать новых результатов , действуя по-старому.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Парадигмально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устанавливает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новое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(не объясняя, а делая). 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 раз отрежь </a:t>
            </a:r>
            <a:r>
              <a:rPr lang="ru-RU" sz="2800" i="1" dirty="0" smtClean="0">
                <a:solidFill>
                  <a:srgbClr val="FF000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отмеряя, не теряя мгновения. Такого еще никогда не было! 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Парадигмально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устанавливает 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новые границы и масштабы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(синтеза и эталоны восприятия). 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Бойся привычек и привязок.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Понимает новое в сопряженности с Отцом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Связывание в </a:t>
            </a:r>
            <a:r>
              <a:rPr lang="ru-RU" sz="2800" b="1" u="sng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парадигмальную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картину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видеть правильно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парадигмально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внутренними и внешними действиями в ИВДИВО.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Новое можно увидеть новыми глазами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u="sng" dirty="0" err="1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Парадигмологи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Команда Отца в продвижении Нового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Отец говорит, что делать в веках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Парадигмолог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Есмь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Путь </a:t>
            </a:r>
            <a:endParaRPr lang="ru-RU" sz="800" b="1" u="sng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Ведь  Новое идет Новыми Путями.  Новый Путь одолеет Идущий по-новому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текстах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Парадигмолога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звучат </a:t>
            </a: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фрагменты Будущего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Неведомого, Неисповедимого. 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Когда мы действуем не только в масштабах воплощения, а синтезом воплощений, Временем Отца, вне Времени </a:t>
            </a:r>
            <a:r>
              <a:rPr lang="ru-RU" sz="28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Вечностью. Это другие категории и возможности.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ea typeface="Cambria" pitchFamily="18" charset="0"/>
                <a:cs typeface="Times New Roman" pitchFamily="18" charset="0"/>
              </a:rPr>
              <a:t>    Неисповедимы пути Твои Отец!</a:t>
            </a:r>
          </a:p>
          <a:p>
            <a:pPr marL="0" lvl="0" indent="2540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802</TotalTime>
  <Words>750</Words>
  <Application>Microsoft Office PowerPoint</Application>
  <PresentationFormat>Экран (4:3)</PresentationFormat>
  <Paragraphs>188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ПАРАДИГМОЛОГ </vt:lpstr>
      <vt:lpstr>Парадигма              Парадигмолог</vt:lpstr>
      <vt:lpstr>Парадигмолог  - это</vt:lpstr>
      <vt:lpstr>ФОРМУЛА ЭФФЕКТИВНОСТИ:</vt:lpstr>
      <vt:lpstr>Идеолог </vt:lpstr>
      <vt:lpstr>Стратег </vt:lpstr>
      <vt:lpstr>Управленец</vt:lpstr>
      <vt:lpstr>Парадигмолог:</vt:lpstr>
      <vt:lpstr>ПАРАДИГМОЛОГ - это </vt:lpstr>
      <vt:lpstr>    Если,                      то</vt:lpstr>
      <vt:lpstr>По итогам:</vt:lpstr>
      <vt:lpstr>Таким образом, </vt:lpstr>
      <vt:lpstr>Идеолог </vt:lpstr>
      <vt:lpstr>Команда направления «Парадигмолог»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ПАРАДИГМОЛОГ</dc:title>
  <dc:creator>Admin</dc:creator>
  <cp:lastModifiedBy>Admin</cp:lastModifiedBy>
  <cp:revision>116</cp:revision>
  <dcterms:created xsi:type="dcterms:W3CDTF">2024-06-27T10:36:02Z</dcterms:created>
  <dcterms:modified xsi:type="dcterms:W3CDTF">2024-07-06T20:07:02Z</dcterms:modified>
</cp:coreProperties>
</file>